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6" r:id="rId7"/>
    <p:sldId id="267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-7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98B0FE-9A8D-434F-92B2-6AEA648ECD0B}" type="datetimeFigureOut">
              <a:rPr lang="en-US" smtClean="0"/>
              <a:pPr/>
              <a:t>12/7/10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AA8937-80E4-7C41-ACC9-C8637CC18B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AA8937-80E4-7C41-ACC9-C8637CC18BC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4ADE5-1F3F-8949-9947-44EB8CD5C8C5}" type="datetimeFigureOut">
              <a:rPr lang="en-US" smtClean="0"/>
              <a:pPr/>
              <a:t>12/7/10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39147-B2DE-B14B-BFD9-DC8336247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4ADE5-1F3F-8949-9947-44EB8CD5C8C5}" type="datetimeFigureOut">
              <a:rPr lang="en-US" smtClean="0"/>
              <a:pPr/>
              <a:t>12/7/10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39147-B2DE-B14B-BFD9-DC8336247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4ADE5-1F3F-8949-9947-44EB8CD5C8C5}" type="datetimeFigureOut">
              <a:rPr lang="en-US" smtClean="0"/>
              <a:pPr/>
              <a:t>12/7/10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39147-B2DE-B14B-BFD9-DC8336247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4ADE5-1F3F-8949-9947-44EB8CD5C8C5}" type="datetimeFigureOut">
              <a:rPr lang="en-US" smtClean="0"/>
              <a:pPr/>
              <a:t>12/7/10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39147-B2DE-B14B-BFD9-DC8336247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4ADE5-1F3F-8949-9947-44EB8CD5C8C5}" type="datetimeFigureOut">
              <a:rPr lang="en-US" smtClean="0"/>
              <a:pPr/>
              <a:t>12/7/10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39147-B2DE-B14B-BFD9-DC8336247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4ADE5-1F3F-8949-9947-44EB8CD5C8C5}" type="datetimeFigureOut">
              <a:rPr lang="en-US" smtClean="0"/>
              <a:pPr/>
              <a:t>12/7/10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39147-B2DE-B14B-BFD9-DC8336247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4ADE5-1F3F-8949-9947-44EB8CD5C8C5}" type="datetimeFigureOut">
              <a:rPr lang="en-US" smtClean="0"/>
              <a:pPr/>
              <a:t>12/7/10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39147-B2DE-B14B-BFD9-DC8336247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4ADE5-1F3F-8949-9947-44EB8CD5C8C5}" type="datetimeFigureOut">
              <a:rPr lang="en-US" smtClean="0"/>
              <a:pPr/>
              <a:t>12/7/10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39147-B2DE-B14B-BFD9-DC8336247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4ADE5-1F3F-8949-9947-44EB8CD5C8C5}" type="datetimeFigureOut">
              <a:rPr lang="en-US" smtClean="0"/>
              <a:pPr/>
              <a:t>12/7/10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39147-B2DE-B14B-BFD9-DC8336247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4ADE5-1F3F-8949-9947-44EB8CD5C8C5}" type="datetimeFigureOut">
              <a:rPr lang="en-US" smtClean="0"/>
              <a:pPr/>
              <a:t>12/7/10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39147-B2DE-B14B-BFD9-DC8336247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4ADE5-1F3F-8949-9947-44EB8CD5C8C5}" type="datetimeFigureOut">
              <a:rPr lang="en-US" smtClean="0"/>
              <a:pPr/>
              <a:t>12/7/10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39147-B2DE-B14B-BFD9-DC8336247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4ADE5-1F3F-8949-9947-44EB8CD5C8C5}" type="datetimeFigureOut">
              <a:rPr lang="en-US" smtClean="0"/>
              <a:pPr/>
              <a:t>12/7/10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39147-B2DE-B14B-BFD9-DC833624794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chemistry.about.com/cs/howtos/ht/ironfromcereal.htm" TargetMode="External"/><Relationship Id="rId4" Type="http://schemas.openxmlformats.org/officeDocument/2006/relationships/hyperlink" Target="http://chemistry.about.com/od/demonstrationsexperiments/ss/vitctitration.htm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hemistry.about.com/od/chemistryfaqs/f/onionscry.ht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Science </a:t>
            </a:r>
            <a:r>
              <a:rPr lang="en-US" dirty="0"/>
              <a:t>T</a:t>
            </a:r>
            <a:r>
              <a:rPr lang="en-US" dirty="0" smtClean="0"/>
              <a:t>alent Search</a:t>
            </a:r>
            <a:br>
              <a:rPr lang="en-US" dirty="0" smtClean="0"/>
            </a:br>
            <a:r>
              <a:rPr lang="en-US" dirty="0" smtClean="0"/>
              <a:t>(STS)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00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64" y="458068"/>
            <a:ext cx="4014699" cy="3011024"/>
          </a:xfrm>
          <a:prstGeom prst="rect">
            <a:avLst/>
          </a:prstGeom>
        </p:spPr>
      </p:pic>
      <p:pic>
        <p:nvPicPr>
          <p:cNvPr id="5" name="Picture 4" descr="IMG_009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692" y="4131905"/>
            <a:ext cx="3051796" cy="2288848"/>
          </a:xfrm>
          <a:prstGeom prst="rect">
            <a:avLst/>
          </a:prstGeom>
        </p:spPr>
      </p:pic>
      <p:pic>
        <p:nvPicPr>
          <p:cNvPr id="6" name="Picture 5" descr="IMG_009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0452" y="1038691"/>
            <a:ext cx="3240534" cy="2430401"/>
          </a:xfrm>
          <a:prstGeom prst="rect">
            <a:avLst/>
          </a:prstGeom>
        </p:spPr>
      </p:pic>
      <p:pic>
        <p:nvPicPr>
          <p:cNvPr id="8" name="Picture 7" descr="IMG_010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0452" y="4131905"/>
            <a:ext cx="2535833" cy="19018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01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860" y="3494248"/>
            <a:ext cx="2426063" cy="3234751"/>
          </a:xfrm>
          <a:prstGeom prst="rect">
            <a:avLst/>
          </a:prstGeom>
        </p:spPr>
      </p:pic>
      <p:pic>
        <p:nvPicPr>
          <p:cNvPr id="5" name="Picture 4" descr="IMG_01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0497" y="2319709"/>
            <a:ext cx="3132104" cy="2349078"/>
          </a:xfrm>
          <a:prstGeom prst="rect">
            <a:avLst/>
          </a:prstGeom>
        </p:spPr>
      </p:pic>
      <p:pic>
        <p:nvPicPr>
          <p:cNvPr id="6" name="Picture 5" descr="IMG_010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95219"/>
            <a:ext cx="2399272" cy="319902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Possible themes for 2011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en-US" dirty="0"/>
              <a:t>Will chilling an onion before cutting it </a:t>
            </a:r>
            <a:r>
              <a:rPr lang="en-US" dirty="0">
                <a:hlinkClick r:id="rId2"/>
              </a:rPr>
              <a:t>keep you from crying</a:t>
            </a:r>
            <a:r>
              <a:rPr lang="en-US" dirty="0"/>
              <a:t>?</a:t>
            </a:r>
            <a:endParaRPr lang="en-AU" dirty="0"/>
          </a:p>
          <a:p>
            <a:pPr lvl="0"/>
            <a:r>
              <a:rPr lang="en-US" dirty="0"/>
              <a:t>If you shake up different kinds or brands of soft drinks (e.g., carbonated), will they all spew the same amount?</a:t>
            </a:r>
            <a:endParaRPr lang="en-AU" dirty="0"/>
          </a:p>
          <a:p>
            <a:pPr lvl="0"/>
            <a:r>
              <a:rPr lang="en-US" dirty="0"/>
              <a:t>Do all breakfast cereals that say they have 100% of the US RDA for iron </a:t>
            </a:r>
            <a:r>
              <a:rPr lang="en-US" i="1" dirty="0"/>
              <a:t>really</a:t>
            </a:r>
            <a:r>
              <a:rPr lang="en-US" dirty="0"/>
              <a:t> have the same amount? (here's </a:t>
            </a:r>
            <a:r>
              <a:rPr lang="en-US" dirty="0">
                <a:hlinkClick r:id="rId3"/>
              </a:rPr>
              <a:t>the test</a:t>
            </a:r>
            <a:r>
              <a:rPr lang="en-US" dirty="0"/>
              <a:t>)</a:t>
            </a:r>
            <a:endParaRPr lang="en-AU" dirty="0"/>
          </a:p>
          <a:p>
            <a:pPr lvl="0"/>
            <a:r>
              <a:rPr lang="en-US" dirty="0"/>
              <a:t>Are all potato chips equally greasy (you can crush them to get uniform samples and look at the diameter of a grease spot on brown paper)? Is greasiness different if different oils are used (e.g., peanut versus soybean)?</a:t>
            </a:r>
            <a:endParaRPr lang="en-AU" dirty="0"/>
          </a:p>
          <a:p>
            <a:pPr lvl="0"/>
            <a:r>
              <a:rPr lang="en-US" dirty="0"/>
              <a:t>Does eating breakfast have an effect on school performance?</a:t>
            </a:r>
            <a:endParaRPr lang="en-AU" dirty="0"/>
          </a:p>
          <a:p>
            <a:pPr lvl="0"/>
            <a:r>
              <a:rPr lang="en-US" dirty="0"/>
              <a:t>Do the same types of mold grow on all types of bread?</a:t>
            </a:r>
            <a:endParaRPr lang="en-AU" dirty="0"/>
          </a:p>
          <a:p>
            <a:pPr lvl="0"/>
            <a:r>
              <a:rPr lang="en-US" dirty="0"/>
              <a:t>Does increasing the ethylene concentration ripen fruit more quickly.</a:t>
            </a:r>
            <a:endParaRPr lang="en-AU" dirty="0"/>
          </a:p>
          <a:p>
            <a:pPr lvl="0"/>
            <a:r>
              <a:rPr lang="en-US" dirty="0"/>
              <a:t>Does light effect the rate at which foods spoil?</a:t>
            </a:r>
            <a:endParaRPr lang="en-AU" dirty="0"/>
          </a:p>
          <a:p>
            <a:pPr lvl="0"/>
            <a:r>
              <a:rPr lang="en-US" dirty="0"/>
              <a:t>Do foods containing preservatives really stay fresh longer than foods without them?</a:t>
            </a:r>
            <a:endParaRPr lang="en-AU" dirty="0"/>
          </a:p>
          <a:p>
            <a:pPr lvl="0"/>
            <a:r>
              <a:rPr lang="en-US" dirty="0"/>
              <a:t>How does time or season of harvest affect the chemistry and nutritional content of food?</a:t>
            </a:r>
            <a:endParaRPr lang="en-AU" dirty="0"/>
          </a:p>
          <a:p>
            <a:pPr lvl="0"/>
            <a:r>
              <a:rPr lang="en-US" dirty="0"/>
              <a:t>Does exposure to light affect the </a:t>
            </a:r>
            <a:r>
              <a:rPr lang="en-US" dirty="0">
                <a:hlinkClick r:id="rId4"/>
              </a:rPr>
              <a:t>amount of vitamin C</a:t>
            </a:r>
            <a:r>
              <a:rPr lang="en-US" dirty="0"/>
              <a:t> in juice?</a:t>
            </a:r>
            <a:endParaRPr lang="en-AU" dirty="0"/>
          </a:p>
          <a:p>
            <a:pPr lvl="0"/>
            <a:r>
              <a:rPr lang="en-US" dirty="0"/>
              <a:t>Can you use a household water filter to remove flavor or color from other liquids?</a:t>
            </a:r>
            <a:endParaRPr lang="en-AU" dirty="0"/>
          </a:p>
          <a:p>
            <a:pPr lvl="0"/>
            <a:r>
              <a:rPr lang="en-US" dirty="0"/>
              <a:t>Does the power of a microwave affect how well it makes popcorn?</a:t>
            </a:r>
            <a:endParaRPr lang="en-AU" dirty="0"/>
          </a:p>
          <a:p>
            <a:r>
              <a:rPr lang="en-US" dirty="0"/>
              <a:t>Can you tell/taste the difference between ground beef, chuck, and round after they have been cooked?</a:t>
            </a:r>
            <a:endParaRPr lang="en-AU" smtClean="0"/>
          </a:p>
          <a:p>
            <a:pPr>
              <a:buNone/>
            </a:pPr>
            <a:endParaRPr lang="en-A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499710"/>
            <a:ext cx="57553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The theme for 2011 is…</a:t>
            </a:r>
          </a:p>
          <a:p>
            <a:pPr algn="ctr"/>
            <a:endParaRPr lang="en-US" sz="4000" b="1" dirty="0" smtClean="0"/>
          </a:p>
          <a:p>
            <a:pPr algn="ctr"/>
            <a:r>
              <a:rPr lang="en-US" sz="4000" b="1" dirty="0" smtClean="0"/>
              <a:t>REACT TO CHEMISTRY</a:t>
            </a:r>
            <a:endParaRPr lang="en-US" sz="4000" b="1" dirty="0"/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745108" y="3340058"/>
            <a:ext cx="3501622" cy="2932290"/>
          </a:xfrm>
          <a:prstGeom prst="rect">
            <a:avLst/>
          </a:prstGeom>
        </p:spPr>
      </p:pic>
      <p:pic>
        <p:nvPicPr>
          <p:cNvPr id="6" name="Picture 5" descr="Untitl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0612" y="2438702"/>
            <a:ext cx="2690508" cy="229561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What is the Science Talent Search?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Victoria wide competition ran through STAV by volunteer teachers</a:t>
            </a:r>
          </a:p>
          <a:p>
            <a:r>
              <a:rPr lang="en-US" dirty="0" smtClean="0"/>
              <a:t>Involves self motivated project work in science as an individual or group entry in a number of formats</a:t>
            </a:r>
          </a:p>
          <a:p>
            <a:r>
              <a:rPr lang="en-US" dirty="0" smtClean="0"/>
              <a:t>Recognition given to students for effort in science, there is no one best entry</a:t>
            </a:r>
          </a:p>
          <a:p>
            <a:r>
              <a:rPr lang="en-US" dirty="0" smtClean="0"/>
              <a:t>Public exhibition and presentation day for student work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STS Interesting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STS was found in 1952</a:t>
            </a:r>
          </a:p>
          <a:p>
            <a:r>
              <a:rPr lang="en-US" dirty="0" smtClean="0"/>
              <a:t>Open to primary and secondary students in Victoria</a:t>
            </a:r>
          </a:p>
          <a:p>
            <a:r>
              <a:rPr lang="en-US" dirty="0" smtClean="0"/>
              <a:t>In 2010      - 142 schools entered    </a:t>
            </a:r>
          </a:p>
          <a:p>
            <a:pPr>
              <a:buNone/>
            </a:pPr>
            <a:r>
              <a:rPr lang="en-US" dirty="0" smtClean="0"/>
              <a:t>                       - 2114 entries were received  					           involving 3000 students</a:t>
            </a:r>
          </a:p>
          <a:p>
            <a:r>
              <a:rPr lang="en-US" dirty="0" smtClean="0"/>
              <a:t>592 bursaries were awarded</a:t>
            </a:r>
          </a:p>
          <a:p>
            <a:r>
              <a:rPr lang="en-US" dirty="0" smtClean="0"/>
              <a:t>Total sponsorship of $29,184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STS Categories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Experimental Research</a:t>
            </a:r>
          </a:p>
          <a:p>
            <a:r>
              <a:rPr lang="en-US" u="sng" dirty="0" smtClean="0"/>
              <a:t>Creative Writing</a:t>
            </a:r>
          </a:p>
          <a:p>
            <a:r>
              <a:rPr lang="en-US" dirty="0" smtClean="0"/>
              <a:t>Working Models</a:t>
            </a:r>
          </a:p>
          <a:p>
            <a:r>
              <a:rPr lang="en-US" dirty="0" smtClean="0"/>
              <a:t>Inventions</a:t>
            </a:r>
          </a:p>
          <a:p>
            <a:r>
              <a:rPr lang="en-US" u="sng" dirty="0" smtClean="0"/>
              <a:t>Posters – Scientific Wall Charts</a:t>
            </a:r>
          </a:p>
          <a:p>
            <a:r>
              <a:rPr lang="en-US" dirty="0" smtClean="0"/>
              <a:t>Games</a:t>
            </a:r>
          </a:p>
          <a:p>
            <a:r>
              <a:rPr lang="en-US" dirty="0" smtClean="0"/>
              <a:t>Computer Programs</a:t>
            </a:r>
          </a:p>
          <a:p>
            <a:r>
              <a:rPr lang="en-US" dirty="0" smtClean="0"/>
              <a:t>Scientific Photography</a:t>
            </a:r>
          </a:p>
          <a:p>
            <a:r>
              <a:rPr lang="en-US" dirty="0" smtClean="0"/>
              <a:t>Video Productions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Creative Writing Topics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	1. It was magic</a:t>
            </a:r>
          </a:p>
          <a:p>
            <a:pPr>
              <a:buNone/>
            </a:pPr>
            <a:r>
              <a:rPr lang="en-US" dirty="0" smtClean="0"/>
              <a:t>		2. A series of unfortunate reactions</a:t>
            </a:r>
          </a:p>
          <a:p>
            <a:pPr>
              <a:buNone/>
            </a:pPr>
            <a:r>
              <a:rPr lang="en-US" dirty="0" smtClean="0"/>
              <a:t>		3. Atom adventure</a:t>
            </a:r>
          </a:p>
          <a:p>
            <a:pPr>
              <a:buNone/>
            </a:pPr>
            <a:r>
              <a:rPr lang="en-US" dirty="0" smtClean="0"/>
              <a:t>		4. My life as a free radical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Scientific Poster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1. Body Chemistry</a:t>
            </a:r>
          </a:p>
          <a:p>
            <a:pPr>
              <a:buNone/>
            </a:pPr>
            <a:r>
              <a:rPr lang="en-US" dirty="0" smtClean="0"/>
              <a:t>		2. Chemicals as friends and foes</a:t>
            </a:r>
          </a:p>
          <a:p>
            <a:pPr>
              <a:buNone/>
            </a:pPr>
            <a:r>
              <a:rPr lang="en-US" dirty="0" smtClean="0"/>
              <a:t>		3. Chemical separation</a:t>
            </a:r>
          </a:p>
          <a:p>
            <a:pPr>
              <a:buNone/>
            </a:pPr>
            <a:r>
              <a:rPr lang="en-US" dirty="0" smtClean="0"/>
              <a:t>		4. The most important reaction is…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 Divisions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Lower Primary (P-3)</a:t>
            </a:r>
          </a:p>
          <a:p>
            <a:r>
              <a:rPr lang="en-US" dirty="0" smtClean="0"/>
              <a:t>Primary (Grade 4 – 6)</a:t>
            </a:r>
          </a:p>
          <a:p>
            <a:r>
              <a:rPr lang="en-US" dirty="0" smtClean="0"/>
              <a:t>Junior ( Year 7 – 8)</a:t>
            </a:r>
          </a:p>
          <a:p>
            <a:r>
              <a:rPr lang="en-US" dirty="0" smtClean="0"/>
              <a:t>Intermediate (Year 9 – 10)</a:t>
            </a:r>
          </a:p>
          <a:p>
            <a:r>
              <a:rPr lang="en-US" dirty="0" smtClean="0"/>
              <a:t>Open ( Year 11 – 12)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from 2010 from MSC</a:t>
            </a:r>
            <a:endParaRPr lang="en-US" dirty="0"/>
          </a:p>
        </p:txBody>
      </p:sp>
      <p:pic>
        <p:nvPicPr>
          <p:cNvPr id="4" name="Content Placeholder 3" descr="IMG_0094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1221" r="-71221"/>
          <a:stretch>
            <a:fillRect/>
          </a:stretch>
        </p:blipFill>
        <p:spPr/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503</Words>
  <Application>Microsoft Macintosh PowerPoint</Application>
  <PresentationFormat>On-screen Show (4:3)</PresentationFormat>
  <Paragraphs>61</Paragraphs>
  <Slides>12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Science Talent Search (STS)</vt:lpstr>
      <vt:lpstr>Slide 2</vt:lpstr>
      <vt:lpstr>What is the Science Talent Search?</vt:lpstr>
      <vt:lpstr>STS Interesting Facts</vt:lpstr>
      <vt:lpstr>STS Categories </vt:lpstr>
      <vt:lpstr>Creative Writing Topics </vt:lpstr>
      <vt:lpstr>Scientific Poster Topics</vt:lpstr>
      <vt:lpstr>Age Divisions</vt:lpstr>
      <vt:lpstr>Example from 2010 from MSC</vt:lpstr>
      <vt:lpstr>Slide 10</vt:lpstr>
      <vt:lpstr>Slide 11</vt:lpstr>
      <vt:lpstr>Possible themes for 2011 </vt:lpstr>
    </vt:vector>
  </TitlesOfParts>
  <Company>DEECD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Science Talent Search (STS)</dc:title>
  <dc:creator>DEECD</dc:creator>
  <cp:lastModifiedBy>DEECD</cp:lastModifiedBy>
  <cp:revision>3</cp:revision>
  <dcterms:created xsi:type="dcterms:W3CDTF">2010-12-06T22:13:54Z</dcterms:created>
  <dcterms:modified xsi:type="dcterms:W3CDTF">2010-12-06T22:18:16Z</dcterms:modified>
</cp:coreProperties>
</file>